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7" r:id="rId3"/>
    <p:sldId id="296" r:id="rId4"/>
    <p:sldId id="298" r:id="rId5"/>
    <p:sldId id="299" r:id="rId6"/>
    <p:sldId id="300" r:id="rId7"/>
    <p:sldId id="302" r:id="rId8"/>
    <p:sldId id="303" r:id="rId9"/>
    <p:sldId id="305" r:id="rId10"/>
    <p:sldId id="321" r:id="rId11"/>
    <p:sldId id="320" r:id="rId12"/>
    <p:sldId id="306" r:id="rId13"/>
    <p:sldId id="33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35" r:id="rId27"/>
    <p:sldId id="319" r:id="rId28"/>
    <p:sldId id="322" r:id="rId29"/>
    <p:sldId id="323" r:id="rId30"/>
    <p:sldId id="324" r:id="rId31"/>
    <p:sldId id="325" r:id="rId32"/>
    <p:sldId id="326" r:id="rId33"/>
    <p:sldId id="327" r:id="rId34"/>
    <p:sldId id="337" r:id="rId35"/>
    <p:sldId id="328" r:id="rId36"/>
    <p:sldId id="329" r:id="rId37"/>
    <p:sldId id="330" r:id="rId38"/>
    <p:sldId id="332" r:id="rId39"/>
    <p:sldId id="333" r:id="rId40"/>
    <p:sldId id="33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903"/>
    <a:srgbClr val="FFFFFF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6EFD6B-90B3-4F0A-8B99-5AF126F021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17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88488-4965-42DA-B0C5-E9A6B6350C5C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EB09C6A4-A046-49B4-873B-AEF1273F89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 cstate="print"/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9747-08D8-400D-8C3B-EFDAD03583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8A62D-4FB2-4126-85A0-CB4427CC03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8D1BEF-82D0-4729-BEF7-6FD6067F9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429D7-2E01-4063-A610-511D2EFE0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067CFF-30AD-40A1-B7BC-DFCB41F614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9E00A-A845-416A-A6FB-857E62F98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AE916-D747-4BB3-8108-DF2175969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E2863-4CEE-4CF6-BB16-9780C6E87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0A916-D902-411D-9213-E8781E280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DEC27-6761-4DCE-8BD0-E810E32FDE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F6D18-7FBD-41B7-9174-8BE9154C79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69054-4DBF-4DAD-BE08-5620881C8B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903A6-F7ED-4184-BBB4-E64E4764BD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ADA18-E025-482C-8A8F-2D7F215035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3FD874-21EF-4D06-8BC5-33E083B31C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/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743200"/>
            <a:ext cx="7772400" cy="1470025"/>
          </a:xfrm>
        </p:spPr>
        <p:txBody>
          <a:bodyPr/>
          <a:lstStyle/>
          <a:p>
            <a:pPr algn="ctr"/>
            <a:r>
              <a:rPr lang="en-US" sz="2100" dirty="0" smtClean="0">
                <a:solidFill>
                  <a:schemeClr val="accent1"/>
                </a:solidFill>
              </a:rPr>
              <a:t/>
            </a:r>
            <a:br>
              <a:rPr lang="en-US" sz="2100" dirty="0" smtClean="0">
                <a:solidFill>
                  <a:schemeClr val="accent1"/>
                </a:solidFill>
              </a:rPr>
            </a:br>
            <a:r>
              <a:rPr lang="ru-RU" sz="4800" dirty="0" smtClean="0"/>
              <a:t>Лечебные столы (диеты</a:t>
            </a:r>
            <a:r>
              <a:rPr lang="ru-RU" sz="4800" dirty="0" smtClean="0"/>
              <a:t>) по Певзнеру</a:t>
            </a:r>
            <a:r>
              <a:rPr lang="ru-RU" sz="4800" dirty="0"/>
              <a:t/>
            </a:r>
            <a:br>
              <a:rPr lang="ru-RU" sz="4800" dirty="0"/>
            </a:br>
            <a:endParaRPr lang="en-US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3968" y="5000636"/>
            <a:ext cx="4550470" cy="757232"/>
          </a:xfrm>
        </p:spPr>
        <p:txBody>
          <a:bodyPr/>
          <a:lstStyle/>
          <a:p>
            <a:r>
              <a:rPr lang="ru-RU" sz="1800" b="1" dirty="0" smtClean="0"/>
              <a:t>Преподаватель </a:t>
            </a:r>
            <a:r>
              <a:rPr lang="ru-RU" sz="1800" b="1" dirty="0" err="1" smtClean="0"/>
              <a:t>спецдисциплин</a:t>
            </a:r>
            <a:r>
              <a:rPr lang="ru-RU" sz="1800" b="1" dirty="0" smtClean="0"/>
              <a:t>  ГБПОУ ОКГ «Столица» Медведева Е. Г.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85728"/>
            <a:ext cx="786608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Показания 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Показанием являются хронические заболевания кишечника с запорами при нерезком или затухающем обострении и вне обострения.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 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физиологически полноценная с включением продуктов и блюд, усиливающих двигательную функцию и опорожнение кишечника;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Исключены продукты и блюда, усиливающие брожение и гниение в кишечнике;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Пищу готовят в не измельченном виде, в воде, на пару или запекают. Овощи и плоды употребляют в сыром и вареном виде;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диету включают холодные первые и сладкие блюда, напитки.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Характеристика</a:t>
            </a: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питания: 4—6 раз в день;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утрам желателен прием холодной воды с медом или сока плодов и овощей, на ночь — кефир, компоты из свежих или сухих фруктов, свежие фрукты, чернослив.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krasota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7000924" cy="542926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 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Показания 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Это острые заболевания и резкое обострение хронических заболеваний кишечника с частой диареей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Характеристика диеты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диета пониженной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энергоценности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счет жиров и углеводов при нормальном содержании белка с резким ограничением механических, химических и термических раздражителей ЖКТ.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Исключены продукты, усиливающие секрецию органов пищеварения, процессы брожения и гниения в кишечнике;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люда жидкие, полужидкие, протертые, сваренные в воде, а также очень холодные и горячие блюда.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Режим питания: 5—6 раз в день небольшими порциями.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Показания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острых гепатитах и холециститах в стадии выздоровления;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хроническом гепатите вне обострения;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циррозе печени без ее недостаточности;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хроническом холецистите и желчнокаменной болезни вне обострения.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Рекомендуются продукты с повышенным содержанием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липотропных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веществ, клетчатки, пектинов, жидкости;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Противопоказаны продукты, богатые азотистыми экстрактивными веществами, пуринами, холестерином, щавелевой кислотой и продуктами окисления жиров, возникающими при жаренье;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Блюда готовят отварными, запеченными;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Исключены очень холодные блюда;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питания: 5— 6 раз в день.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Показания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Диета назначается при подагре и мочекаменной болезни с образованием камней из солей мочевой кислоты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Характеристика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сключение продуктов, содержащих много пуринов, щавелевой кислоты;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меренное ограничение соли, увеличение количества свободной жидкости;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Небольшое уменьшение в диете белков и жиров, а при сопутствующем ожирении — и углеводов;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Кулинарная обработка обычная;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Температура пищи обычная;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питания: 5—6 раз в сутки, в промежутках и натощак — питье.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500727" cy="1143008"/>
          </a:xfrm>
        </p:spPr>
        <p:txBody>
          <a:bodyPr/>
          <a:lstStyle/>
          <a:p>
            <a:pPr algn="ctr"/>
            <a:r>
              <a:rPr lang="ru-RU" sz="5400" dirty="0" smtClean="0"/>
              <a:t>Диета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Pirami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4500563" cy="54292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643050"/>
            <a:ext cx="4010001" cy="5214950"/>
          </a:xfrm>
        </p:spPr>
        <p:txBody>
          <a:bodyPr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Дие́та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(греч.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δίαιτα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образ жизни, режим питания) — совокупность правил употребления пищи человеком или другим живым организмом. Диета может характеризоваться такими факторами, как химический состав, физические свойства, кулинарная обработка еды, а также время и интервалы приёма пищи.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Показания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назначается при остром нефрите в период выздоровления;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хроническом нефрите вне обострения и недостаточности почек.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одержание белков несколько ограничено, пищу готовят без поваренной соли;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Соль выдают больному в количестве, указанном врачом (3—6 г, не более);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свободной жидкости уменьшено в среднем до 1 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Ограничивают потребление мяса, рыбы, грибов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употребляют их только в отварном виде;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Пищу принимают теплой;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Режим питания: 4—5 раз в день.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Показания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Показанием является ожирение как основное заболевание или сопутствующее при других болезнях, не требующих специальных диет.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 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Характеристика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диете уменьшена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энергоценность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рациона за счет углеводов, легкоусвояемых жиров при нормальном или незначительно повышенном содержании белка;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ограничены свободная жидкость, поваренная соль и возбуждающие аппетит продукты и блюда;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Пища теплая, блюда готовят вареные, тушеные, запеченные;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питания: 5—б раз в день;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Пищу готовят, используя в основном варку,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припускание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тушение, реже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запекание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 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Показания 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сахарный диабет легкой, средней и тяжелой форм без сопутствующих заболеваний при нормальной или слегка избыточной массе тела.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Умеренно снижена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энергоценность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счет легкоусвояемых углеводов и животных жиров;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исключены сахар и сладости;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Умеренно ограничено содержание поваренной соли, холестерина, экстрактивных веществ;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увеличено содержание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липотропных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веществ, витаминов, пищевых волокон 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Предпочтительны вареные и запеченные изделия, реже — жареные и тушеные;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питания: 5—6 раз в день с равномерным распределением углеводов.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2291831_1280854044_OBSHA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180628"/>
            <a:ext cx="6643734" cy="567737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Показания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заболевания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системы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6496050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небольшое снижение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энергоценности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счет жиров и отчасти углеводов;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значительное ограничение количества поваренной соли, уменьшение потребления жидкостей;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Ограничено содержание веществ, возбуждающих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сердечно-сосудистую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нервную системы, раздражающих печень и почки, излишне обременяющих желудочно-кишечный тракт;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Увеличено содержание калия, магния,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липотропных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веществ, продуктов;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Исключены трудно перевариваемые блюда;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питания: 5 раз в день.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№11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71612"/>
            <a:ext cx="741045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Туберкулез.</a:t>
            </a: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стощение после инфекционных болезней, операций, травм.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Диеты по Певзнеру М. 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Это система диет, разработанная советским учёным М. И. Певзнером и применяемая при лечении ряда заболеваний. Данная система обеспечивает индивидуальность лечебного питания для людей с различными заболеваниями. Каждая диета называется столом и имеет свой номер. Некоторые диеты имеют несколько вариантов, которые обозначают буквами в номере основной диеты.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 11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диета с повышенной калорийностью, увеличивающая содержание в организме животных белков,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липотропных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веществ, кальция, фосфора и витаминов;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Режим питания: 5 раз в день.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№12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/>
              <a:t>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Показания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функциональные заболеваниях нервной системы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№12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Снижено количество углеводов и жиров, поваренной соли;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Исключены продукты, возбуждающие нервную систему (кофе, алкоголь, острая и жареная пища);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Количество положительно влияющих продуктов, насыщенных фосфорными солями, увеличено (печень, бобы, молоко и молочные продукты).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Диета №13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Показания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Диета показана при острых инфекционных заболеваниях.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85576903_2977627-1-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95351" y="1428736"/>
            <a:ext cx="3476650" cy="5214974"/>
          </a:xfrm>
        </p:spPr>
      </p:pic>
      <p:pic>
        <p:nvPicPr>
          <p:cNvPr id="6" name="Содержимое 5" descr="нi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1" y="1714487"/>
            <a:ext cx="4572000" cy="421430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№13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Характеристика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Диета пониженной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энергоценности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счет снижения жиров, углеводов и в меньшей степени — белков;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повышенным содержанием витаминов и жидкостей;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Предпочтительны легкопереваримые продукты и блюда;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Пищу готовят в рубленом и протертом виде, варят в воде или на пару;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Блюда подают горячими или холодными;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Режим питания: 5—6 раз в день небольшими порциями.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№14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Показания 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мочекаменная болезнь с щелочной реакцией мочи и выпадением осадка фосфорно-кальциевых солей.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№14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Характеристика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ограничены продукты ощелачивающего действия и богатые кальцием (молочные, большинство овощей и плодов);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преобладают продукты, изменяющие реакцию мочи в кислую сторону (хлеб и мучные изделия, крупа, мясо, рыба);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Пищу принимают теплой;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отсутствии противопоказаний рекомендуется обильное питье;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 жим питания: 4—5 раз в день, в промежутках и натощак — питье.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№15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Показания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азличные заболевания, не требующие специальных лечебных диет и без нарушений состояния пищеварительной системы;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переходная к обычному питанию диета в период выздоровления и после пользования лечебными диетами.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№15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Характеристика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Энергоценность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содержание белков, жиров и углеводов почти полностью соответствуют нормам питания для здоровья человека, не занятого физическим трудом;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Витамины вводят в повышенном количестве;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Пищу принимают теплой;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 диеты исключают наиболее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труднопереваримые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острые продукты;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питания: 4 раза в день.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диет по Певзнеру М. 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-32" y="1500175"/>
          <a:ext cx="9144032" cy="549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21"/>
                <a:gridCol w="7721911"/>
              </a:tblGrid>
              <a:tr h="3858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Показания</a:t>
                      </a:r>
                      <a:endParaRPr lang="ru-RU" dirty="0"/>
                    </a:p>
                  </a:txBody>
                  <a:tcPr/>
                </a:tc>
              </a:tr>
              <a:tr h="675172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 №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Затихание обострения язвенной болезни, на протяжении 6-12 мес. после обострения, а также при гастритах с повышенной кислотностью</a:t>
                      </a:r>
                    </a:p>
                  </a:txBody>
                  <a:tcPr/>
                </a:tc>
              </a:tr>
              <a:tr h="675172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 №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Хронические гастриты с пониженной кислотностью или при ее отсутствии, хронические колиты (вне обострения)</a:t>
                      </a:r>
                      <a:endParaRPr lang="ru-RU" dirty="0"/>
                    </a:p>
                  </a:txBody>
                  <a:tcPr/>
                </a:tc>
              </a:tr>
              <a:tr h="385813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 №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Атонические запоры</a:t>
                      </a:r>
                      <a:endParaRPr lang="ru-RU" dirty="0"/>
                    </a:p>
                  </a:txBody>
                  <a:tcPr/>
                </a:tc>
              </a:tr>
              <a:tr h="675172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</a:t>
                      </a:r>
                      <a:r>
                        <a:rPr lang="ru-RU" baseline="0" dirty="0" smtClean="0"/>
                        <a:t> №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Острые заболевания кишечника и обострения в период продолжающейся</a:t>
                      </a:r>
                      <a:r>
                        <a:rPr lang="ru-RU" baseline="0" dirty="0" smtClean="0"/>
                        <a:t> диареи.</a:t>
                      </a:r>
                      <a:endParaRPr lang="ru-RU" dirty="0"/>
                    </a:p>
                  </a:txBody>
                  <a:tcPr/>
                </a:tc>
              </a:tr>
              <a:tr h="675172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 №5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Заболевания печени, желчного пузыря, желчевыводящих путей вне стадии обострения</a:t>
                      </a:r>
                      <a:endParaRPr lang="ru-RU" dirty="0"/>
                    </a:p>
                  </a:txBody>
                  <a:tcPr/>
                </a:tc>
              </a:tr>
              <a:tr h="675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Стол №6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Подагра, почечнокаменная болезнь с отхождением камней, состоящих преимущественно из </a:t>
                      </a:r>
                      <a:r>
                        <a:rPr lang="ru-RU" dirty="0" err="1" smtClean="0"/>
                        <a:t>уратов</a:t>
                      </a:r>
                      <a:endParaRPr lang="ru-RU" dirty="0"/>
                    </a:p>
                  </a:txBody>
                  <a:tcPr/>
                </a:tc>
              </a:tr>
              <a:tr h="675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Стол №7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Хронические заболевания почек с отсутствием явлений хронической почечной недостаточности</a:t>
                      </a:r>
                      <a:endParaRPr lang="ru-RU" dirty="0"/>
                    </a:p>
                  </a:txBody>
                  <a:tcPr/>
                </a:tc>
              </a:tr>
              <a:tr h="675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Стол №8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Ожирение как основное заболевание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0346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диет по Певзнеру М. И</a:t>
            </a:r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1214425"/>
          <a:ext cx="9144001" cy="5590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4"/>
                <a:gridCol w="7775997"/>
              </a:tblGrid>
              <a:tr h="705530">
                <a:tc>
                  <a:txBody>
                    <a:bodyPr/>
                    <a:lstStyle/>
                    <a:p>
                      <a:r>
                        <a:rPr lang="ru-RU" dirty="0" smtClean="0"/>
                        <a:t>Диета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Показания</a:t>
                      </a:r>
                      <a:endParaRPr lang="ru-RU" dirty="0"/>
                    </a:p>
                  </a:txBody>
                  <a:tcPr/>
                </a:tc>
              </a:tr>
              <a:tr h="705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Стол №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Сахарный диабет средней и легкой тяжести</a:t>
                      </a:r>
                      <a:endParaRPr lang="ru-RU" dirty="0"/>
                    </a:p>
                  </a:txBody>
                  <a:tcPr/>
                </a:tc>
              </a:tr>
              <a:tr h="705534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 №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Заболевания сердечнососудистой системы с недостаточностью кровообращения степени</a:t>
                      </a:r>
                      <a:endParaRPr lang="ru-RU" dirty="0"/>
                    </a:p>
                  </a:txBody>
                  <a:tcPr/>
                </a:tc>
              </a:tr>
              <a:tr h="705534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 №</a:t>
                      </a:r>
                      <a:r>
                        <a:rPr lang="ru-RU" baseline="0" dirty="0" smtClean="0"/>
                        <a:t> 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Туберкулез.</a:t>
                      </a:r>
                      <a:r>
                        <a:rPr lang="ru-RU" baseline="0" dirty="0" smtClean="0"/>
                        <a:t> И</a:t>
                      </a:r>
                      <a:r>
                        <a:rPr lang="ru-RU" dirty="0" smtClean="0"/>
                        <a:t>стощение после инфекционных болезней, операций, травм.</a:t>
                      </a:r>
                      <a:endParaRPr lang="ru-RU" dirty="0"/>
                    </a:p>
                  </a:txBody>
                  <a:tcPr/>
                </a:tc>
              </a:tr>
              <a:tr h="651279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 № 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Функциональные заболевания нервной системы</a:t>
                      </a:r>
                      <a:endParaRPr lang="ru-RU" dirty="0"/>
                    </a:p>
                  </a:txBody>
                  <a:tcPr/>
                </a:tc>
              </a:tr>
              <a:tr h="705534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 №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Острые инфекционные заболевания</a:t>
                      </a:r>
                    </a:p>
                    <a:p>
                      <a:r>
                        <a:rPr lang="ru-RU" dirty="0" smtClean="0"/>
                        <a:t>	</a:t>
                      </a:r>
                      <a:endParaRPr lang="ru-RU" dirty="0"/>
                    </a:p>
                  </a:txBody>
                  <a:tcPr/>
                </a:tc>
              </a:tr>
              <a:tr h="705534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 № 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Мочекаменная болезнь (фосфатурия)</a:t>
                      </a:r>
                      <a:endParaRPr lang="ru-RU" dirty="0"/>
                    </a:p>
                  </a:txBody>
                  <a:tcPr/>
                </a:tc>
              </a:tr>
              <a:tr h="705534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 №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Различные заболевания, не требующие специальных лечебных диет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Показания: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язвенная болезнь желудка и двенадцатиперстной кишки в период выздоровления после резкого обострения и при нерезком обострении;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острый гастрит в период выздоровления.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Характеристика диеты: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Ограничены сильные возбудители секреции желудка, раздражители его слизистой оболочки и трудно перевариваемые продукты и блюда;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Пищу готовят в основном протертой, сваренной в воде или на пару, запекают без корочки;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Рыбу и негрубые сорта мяса можно подавать куском;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Умеренно ограничена поваленная соль;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Исключены очень холодные и горячие блюда; Режим питания: 5—6 раз в день;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Перед сном выпивают молоко, сливки.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Диета №2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хронический гастрит;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острые гастриты, энтериты, колиты в период выздоровления как переход к рациональному питанию;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хронические энтериты и колиты после и вне обострения без сопутствующих заболеваний печени, желчных путей, поджелудочной железы или гастрита с сохраненной или повышенной секрецией.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Диета №2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Характеристика диеты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Показаны блюда разной степени измельчения и тепловой обработки — отварные, тушеные, запеченные, жареные без образования грубой корочки 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протертые блюда из продуктов, богатых соединительной тканью или клетчаткой;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Исключены продукты и блюда, которые долго задерживаются в желудке, трудно перевариваются, раздражают слизистую оболочку желудочно-кишечного тракта, очень холодные и горячие блюда, острые приправы.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иеты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диеты</Template>
  <TotalTime>247</TotalTime>
  <Words>1671</Words>
  <Application>Microsoft Office PowerPoint</Application>
  <PresentationFormat>Экран (4:3)</PresentationFormat>
  <Paragraphs>221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диеты</vt:lpstr>
      <vt:lpstr> Лечебные столы (диеты) по Певзнеру </vt:lpstr>
      <vt:lpstr>Диета </vt:lpstr>
      <vt:lpstr>Диеты по Певзнеру М. И.</vt:lpstr>
      <vt:lpstr>Виды диет по Певзнеру М. И. </vt:lpstr>
      <vt:lpstr>Виды диет по Певзнеру М. И. </vt:lpstr>
      <vt:lpstr>Диета №1</vt:lpstr>
      <vt:lpstr>Диета №1</vt:lpstr>
      <vt:lpstr>Диета №2</vt:lpstr>
      <vt:lpstr> Диета №2</vt:lpstr>
      <vt:lpstr>Диета №3</vt:lpstr>
      <vt:lpstr>Диета № 3</vt:lpstr>
      <vt:lpstr>Диета №3</vt:lpstr>
      <vt:lpstr>Презентация PowerPoint</vt:lpstr>
      <vt:lpstr>Диета № 4</vt:lpstr>
      <vt:lpstr>Диета №4</vt:lpstr>
      <vt:lpstr>Диета №5</vt:lpstr>
      <vt:lpstr>Диета №5</vt:lpstr>
      <vt:lpstr>Диета №6</vt:lpstr>
      <vt:lpstr>Диета №6</vt:lpstr>
      <vt:lpstr>Диета №7</vt:lpstr>
      <vt:lpstr>Диета №7</vt:lpstr>
      <vt:lpstr>Диета №8</vt:lpstr>
      <vt:lpstr>Диета № 8</vt:lpstr>
      <vt:lpstr>Диета № 9</vt:lpstr>
      <vt:lpstr>Диета №9</vt:lpstr>
      <vt:lpstr>Презентация PowerPoint</vt:lpstr>
      <vt:lpstr>Диета №10</vt:lpstr>
      <vt:lpstr>Диета №10</vt:lpstr>
      <vt:lpstr>Диета №11</vt:lpstr>
      <vt:lpstr>Диета № 11</vt:lpstr>
      <vt:lpstr>Диета №12</vt:lpstr>
      <vt:lpstr>Диета №12</vt:lpstr>
      <vt:lpstr>Диета №13</vt:lpstr>
      <vt:lpstr>Презентация PowerPoint</vt:lpstr>
      <vt:lpstr>Диета №13</vt:lpstr>
      <vt:lpstr>Диета №14</vt:lpstr>
      <vt:lpstr>Диета №14</vt:lpstr>
      <vt:lpstr>Диета №15</vt:lpstr>
      <vt:lpstr>Диета №15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Лечебные диеты. Теории питания. </dc:title>
  <dc:creator>Елизавета</dc:creator>
  <cp:lastModifiedBy>Lenovo</cp:lastModifiedBy>
  <cp:revision>32</cp:revision>
  <dcterms:created xsi:type="dcterms:W3CDTF">2012-10-28T10:54:12Z</dcterms:created>
  <dcterms:modified xsi:type="dcterms:W3CDTF">2020-06-17T07:25:58Z</dcterms:modified>
</cp:coreProperties>
</file>